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65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297" r:id="rId24"/>
    <p:sldId id="298" r:id="rId25"/>
    <p:sldId id="299" r:id="rId26"/>
    <p:sldId id="300" r:id="rId27"/>
    <p:sldId id="30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16" d="100"/>
          <a:sy n="116" d="100"/>
        </p:scale>
        <p:origin x="336" y="9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7/18/2020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7/18/2020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7/18/2020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akinator.com/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Decision Trees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Decision Trees Algo by Shantanu Shubham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E49A85-7092-4F8D-B090-011EA81A0D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878"/>
          <a:stretch/>
        </p:blipFill>
        <p:spPr>
          <a:xfrm>
            <a:off x="1551277" y="238336"/>
            <a:ext cx="9089445" cy="638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451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C48BE-D1E6-4638-A791-EF88791C1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and Disadvantages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9B63B-F1B3-4D83-B5EC-B761B96004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Advantages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7B737C-580B-4828-8C39-BBD071AE625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Intuitive and easy to understand</a:t>
            </a:r>
          </a:p>
          <a:p>
            <a:r>
              <a:rPr lang="en-US" dirty="0"/>
              <a:t>Minimal data preparation is required.</a:t>
            </a:r>
          </a:p>
          <a:p>
            <a:r>
              <a:rPr lang="en-US" dirty="0"/>
              <a:t>The cost of using the tree for inference is </a:t>
            </a:r>
            <a:r>
              <a:rPr lang="en-US" b="1" dirty="0"/>
              <a:t>logarithmic </a:t>
            </a:r>
            <a:r>
              <a:rPr lang="en-US" dirty="0"/>
              <a:t>in the number of data points used to train the tree.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0F6E7E-4D95-46E1-815D-B72AB0DE69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Disadvantages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BFAA2A-C42B-4065-903E-3B7DBF139C3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Overfitting</a:t>
            </a:r>
          </a:p>
          <a:p>
            <a:r>
              <a:rPr lang="en-US" dirty="0"/>
              <a:t>Prone to errors for imbalanced datasets.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26545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5B8CB-F47F-47DD-B7A6-58375D6DF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AKINATOR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88CC6B-9B3D-4F83-83A7-954E8CCA64EC}"/>
              </a:ext>
            </a:extLst>
          </p:cNvPr>
          <p:cNvSpPr txBox="1"/>
          <p:nvPr/>
        </p:nvSpPr>
        <p:spPr>
          <a:xfrm>
            <a:off x="2603612" y="3068960"/>
            <a:ext cx="6984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hlinkClick r:id="rId2"/>
              </a:rPr>
              <a:t>https://en.akinator.com/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7353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741E2-B6B2-4CD7-8AFF-2BF1B273E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F2A10-0140-4FE4-8B22-8A2F5A58E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Measurement of randomness or disorder.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325EC7-F882-49FC-8670-EBB8D889EE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51"/>
          <a:stretch/>
        </p:blipFill>
        <p:spPr>
          <a:xfrm>
            <a:off x="2603612" y="2231591"/>
            <a:ext cx="6984776" cy="4249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1040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6A2AD-D5B0-4965-82BE-7B50F8D8B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calculate Entropy?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42FF67-CDF6-4451-8FEB-7DED18F073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 mathematical formula is:</a:t>
                </a:r>
                <a:br>
                  <a:rPr lang="en-IN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pPr marL="0" indent="0">
                  <a:buNone/>
                </a:pP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𝑊h𝑒𝑟𝑒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𝑠𝑖𝑚𝑝𝑙𝑦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𝑓𝑟𝑒𝑞𝑢𝑒𝑛𝑡𝑖𝑠𝑡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𝑝𝑟𝑜𝑏𝑎𝑏𝑖𝑙𝑖𝑡𝑦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𝑒𝑙𝑒𝑚𝑒𝑛𝑡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𝑐𝑙𝑎𝑠𝑠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Pre>
                            <m:sPre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PrePr>
                            <m:sub/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sPre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𝑜𝑢𝑟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𝑑𝑎𝑡𝑎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𝑦𝑒𝑠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𝑙𝑜𝑔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𝑦𝑒𝑠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)+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𝑛𝑜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𝑙𝑜𝑔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𝑛𝑜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42FF67-CDF6-4451-8FEB-7DED18F073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0" t="-142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1523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EB59DF-3314-43DA-B786-1DA4A178F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78"/>
          <a:stretch/>
        </p:blipFill>
        <p:spPr>
          <a:xfrm>
            <a:off x="443372" y="134824"/>
            <a:ext cx="11305256" cy="658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374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BA83F-928F-413E-89E2-C13AAABD0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895A9-301E-4B56-B5C4-99600B67A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5940152" cy="224827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More the uncertainty, more is entropy</a:t>
            </a:r>
          </a:p>
          <a:p>
            <a:r>
              <a:rPr lang="en-US" dirty="0"/>
              <a:t>For a 2 class problem, the minimum entropy is 0 and the max is 1.</a:t>
            </a:r>
          </a:p>
          <a:p>
            <a:r>
              <a:rPr lang="en-US" dirty="0"/>
              <a:t>For more than 2 classes, the minimum entropy is 0 but the maximum can be greater than 1.</a:t>
            </a:r>
          </a:p>
          <a:p>
            <a:r>
              <a:rPr lang="en-US" dirty="0"/>
              <a:t>Both log base 2 or ln can be used to calculate entropy.</a:t>
            </a:r>
            <a:endParaRPr lang="en-IN" dirty="0"/>
          </a:p>
        </p:txBody>
      </p:sp>
      <p:pic>
        <p:nvPicPr>
          <p:cNvPr id="1026" name="Picture 2" descr="Entropy: How Decision Trees Make Decisions | by Sam T | Towards ...">
            <a:extLst>
              <a:ext uri="{FF2B5EF4-FFF2-40B4-BE49-F238E27FC236}">
                <a16:creationId xmlns:a16="http://schemas.microsoft.com/office/drawing/2014/main" id="{9062DEE6-225E-4313-ACDC-9E9273E94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92" y="1828800"/>
            <a:ext cx="4104456" cy="2905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3311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4D6764-65A9-47E9-8033-0C92C89A10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97"/>
          <a:stretch/>
        </p:blipFill>
        <p:spPr>
          <a:xfrm>
            <a:off x="629562" y="236085"/>
            <a:ext cx="10932876" cy="638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582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6666B-069E-41E6-A6CA-ADABB73BD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Gain (IG)</a:t>
            </a:r>
            <a:endParaRPr lang="en-IN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70AE478-D3A5-459F-BEDF-FF0F5D14CB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Information Gain, is a metric used to train decision trees. Specifically this metric measures the quality of a split.</a:t>
                </a:r>
              </a:p>
              <a:p>
                <a:r>
                  <a:rPr lang="en-US" dirty="0"/>
                  <a:t>The information gain is based on the decrease in entropy after a data set is played on an attribute. Constructing a decision tree is all about finding attribute that returns the highest information gain.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𝑃𝑎𝑟𝑒𝑛𝑡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−{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𝑊𝑒𝑖𝑔h𝑡𝑒𝑑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𝐴𝑣𝑔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.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𝐶h𝑖𝑙𝑑𝑟𝑒𝑛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IN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70AE478-D3A5-459F-BEDF-FF0F5D14CB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0" t="-142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8786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7">
            <a:extLst>
              <a:ext uri="{FF2B5EF4-FFF2-40B4-BE49-F238E27FC236}">
                <a16:creationId xmlns:a16="http://schemas.microsoft.com/office/drawing/2014/main" id="{B2625226-1226-4756-A40E-6A132D52D1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1327204"/>
              </p:ext>
            </p:extLst>
          </p:nvPr>
        </p:nvGraphicFramePr>
        <p:xfrm>
          <a:off x="551384" y="647700"/>
          <a:ext cx="7416822" cy="5760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36137">
                  <a:extLst>
                    <a:ext uri="{9D8B030D-6E8A-4147-A177-3AD203B41FA5}">
                      <a16:colId xmlns:a16="http://schemas.microsoft.com/office/drawing/2014/main" val="4243413575"/>
                    </a:ext>
                  </a:extLst>
                </a:gridCol>
                <a:gridCol w="1236137">
                  <a:extLst>
                    <a:ext uri="{9D8B030D-6E8A-4147-A177-3AD203B41FA5}">
                      <a16:colId xmlns:a16="http://schemas.microsoft.com/office/drawing/2014/main" val="2896022797"/>
                    </a:ext>
                  </a:extLst>
                </a:gridCol>
                <a:gridCol w="1236137">
                  <a:extLst>
                    <a:ext uri="{9D8B030D-6E8A-4147-A177-3AD203B41FA5}">
                      <a16:colId xmlns:a16="http://schemas.microsoft.com/office/drawing/2014/main" val="563624364"/>
                    </a:ext>
                  </a:extLst>
                </a:gridCol>
                <a:gridCol w="1236137">
                  <a:extLst>
                    <a:ext uri="{9D8B030D-6E8A-4147-A177-3AD203B41FA5}">
                      <a16:colId xmlns:a16="http://schemas.microsoft.com/office/drawing/2014/main" val="3980843497"/>
                    </a:ext>
                  </a:extLst>
                </a:gridCol>
                <a:gridCol w="1236137">
                  <a:extLst>
                    <a:ext uri="{9D8B030D-6E8A-4147-A177-3AD203B41FA5}">
                      <a16:colId xmlns:a16="http://schemas.microsoft.com/office/drawing/2014/main" val="1163274330"/>
                    </a:ext>
                  </a:extLst>
                </a:gridCol>
                <a:gridCol w="1236137">
                  <a:extLst>
                    <a:ext uri="{9D8B030D-6E8A-4147-A177-3AD203B41FA5}">
                      <a16:colId xmlns:a16="http://schemas.microsoft.com/office/drawing/2014/main" val="904641837"/>
                    </a:ext>
                  </a:extLst>
                </a:gridCol>
              </a:tblGrid>
              <a:tr h="619079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Day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Outlook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Temp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Humidity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Wind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Play Tennis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4372240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Sunny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3591350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Sunny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0575026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Overcast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94649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634566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Cool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27848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Cool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34702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Overcast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Cool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532580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Sunny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1759156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Sunny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Cool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404989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880218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Sunny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395683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Overcast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489369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Overcast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433972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76262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DCF3EEE-CF14-4180-8693-F5AC614C3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994" y="1001907"/>
            <a:ext cx="3136622" cy="5031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940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</a:t>
            </a:r>
            <a:endParaRPr dirty="0"/>
          </a:p>
        </p:txBody>
      </p:sp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9D8250BF-91A9-4863-BA92-870418BB5D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085507"/>
              </p:ext>
            </p:extLst>
          </p:nvPr>
        </p:nvGraphicFramePr>
        <p:xfrm>
          <a:off x="1524000" y="1828800"/>
          <a:ext cx="9144000" cy="4690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Gender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Occupation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Suggestion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Student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PUBG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Programmer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GitHub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Programmer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WhatsApp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Programmer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GitHub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120926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Student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PUBG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8494961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Student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PUBG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43500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9C7F8E-3217-4D20-B2DA-32C10F84E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44"/>
          <a:stretch/>
        </p:blipFill>
        <p:spPr>
          <a:xfrm>
            <a:off x="701570" y="276590"/>
            <a:ext cx="10788860" cy="630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411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649BDD-AB07-4448-9D6D-7B2A70B94C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73"/>
          <a:stretch/>
        </p:blipFill>
        <p:spPr>
          <a:xfrm>
            <a:off x="1091444" y="512676"/>
            <a:ext cx="10009112" cy="583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113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45FF17-B820-4D15-8816-0B38084F80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48"/>
          <a:stretch/>
        </p:blipFill>
        <p:spPr>
          <a:xfrm>
            <a:off x="713402" y="289901"/>
            <a:ext cx="10765196" cy="627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6585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C73086-D484-4098-862A-41F2BF2C3C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41"/>
          <a:stretch/>
        </p:blipFill>
        <p:spPr>
          <a:xfrm>
            <a:off x="563152" y="209190"/>
            <a:ext cx="11065696" cy="643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6785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78DA70-A210-4302-906B-47C14B63AB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489" r="3341" b="489"/>
          <a:stretch/>
        </p:blipFill>
        <p:spPr>
          <a:xfrm>
            <a:off x="957550" y="438708"/>
            <a:ext cx="10276900" cy="598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6976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2D224-C307-4476-913A-BD26A082F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Numerical Data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52D7BF1-FB50-4B7B-A657-0F69036227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000" r="3489"/>
          <a:stretch/>
        </p:blipFill>
        <p:spPr>
          <a:xfrm>
            <a:off x="1199456" y="1988840"/>
            <a:ext cx="3528392" cy="42672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A26663A-8DA4-42F6-9031-6CD611EBE8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183" r="3553"/>
          <a:stretch/>
        </p:blipFill>
        <p:spPr>
          <a:xfrm>
            <a:off x="6888088" y="2060848"/>
            <a:ext cx="3281719" cy="390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7999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0557AC3B-F383-446F-8303-7DA456CB01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38"/>
          <a:stretch/>
        </p:blipFill>
        <p:spPr>
          <a:xfrm>
            <a:off x="1253462" y="613937"/>
            <a:ext cx="9685076" cy="563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323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C96051-95D5-4B38-AF1D-CD5953B3D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271" y="1402248"/>
            <a:ext cx="8733457" cy="40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29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4D183C-F63B-4B3B-B1E8-51207BC97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241908"/>
            <a:ext cx="11017224" cy="637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002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667544"/>
          </a:xfrm>
        </p:spPr>
        <p:txBody>
          <a:bodyPr/>
          <a:lstStyle/>
          <a:p>
            <a:r>
              <a:rPr lang="en-US" dirty="0"/>
              <a:t>Example 2</a:t>
            </a:r>
            <a:endParaRPr dirty="0"/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183A942D-B141-41CB-A8A6-0CD58A35F8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3727925"/>
              </p:ext>
            </p:extLst>
          </p:nvPr>
        </p:nvGraphicFramePr>
        <p:xfrm>
          <a:off x="1343472" y="1131243"/>
          <a:ext cx="9144000" cy="5562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424341357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9602279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56362436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8084349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6327433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9046418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Day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Outlook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Temp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Humidity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Wind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PlayTennis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4372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Sunny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3591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Sunny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0575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Overcast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94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634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Cool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27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Cool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34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Overcast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Cool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532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Sunny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1759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Sunny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Cool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404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880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Sunny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395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Overcast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489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Overcast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433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Mild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76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8848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6DF8AC-D6AC-4077-9439-7C0F2923A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6"/>
          <a:stretch/>
        </p:blipFill>
        <p:spPr>
          <a:xfrm>
            <a:off x="789992" y="102721"/>
            <a:ext cx="10634600" cy="66386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5C3833-AFF9-4098-829A-5E2D7629C409}"/>
              </a:ext>
            </a:extLst>
          </p:cNvPr>
          <p:cNvSpPr txBox="1"/>
          <p:nvPr/>
        </p:nvSpPr>
        <p:spPr>
          <a:xfrm>
            <a:off x="7176120" y="54868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Input (Rainy, Mild, High, Strong)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32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C6BB4-DEC7-4B20-B7FD-0E54E8554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739552"/>
          </a:xfrm>
        </p:spPr>
        <p:txBody>
          <a:bodyPr/>
          <a:lstStyle/>
          <a:p>
            <a:r>
              <a:rPr lang="en-US" dirty="0"/>
              <a:t>What if we have Numerical Data?</a:t>
            </a:r>
            <a:endParaRPr lang="en-IN" dirty="0"/>
          </a:p>
        </p:txBody>
      </p:sp>
      <p:graphicFrame>
        <p:nvGraphicFramePr>
          <p:cNvPr id="11" name="Content Placeholder 4">
            <a:extLst>
              <a:ext uri="{FF2B5EF4-FFF2-40B4-BE49-F238E27FC236}">
                <a16:creationId xmlns:a16="http://schemas.microsoft.com/office/drawing/2014/main" id="{70518893-3BF5-4299-BABB-D2440F78C9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1492708"/>
              </p:ext>
            </p:extLst>
          </p:nvPr>
        </p:nvGraphicFramePr>
        <p:xfrm>
          <a:off x="1476375" y="1617120"/>
          <a:ext cx="6131793" cy="4690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439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39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39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Petal Length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Sepal Length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1.34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0.34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Setosa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3.45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1.45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Versicolor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1.69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0.98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Setosa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2.56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1.79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Virginica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120926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3.00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1.13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Versicolor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8494961"/>
                  </a:ext>
                </a:extLst>
              </a:tr>
              <a:tr h="6700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1.3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0.88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Setosa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4350050"/>
                  </a:ext>
                </a:extLst>
              </a:tr>
            </a:tbl>
          </a:graphicData>
        </a:graphic>
      </p:graphicFrame>
      <p:sp>
        <p:nvSpPr>
          <p:cNvPr id="17" name="Oval 16">
            <a:extLst>
              <a:ext uri="{FF2B5EF4-FFF2-40B4-BE49-F238E27FC236}">
                <a16:creationId xmlns:a16="http://schemas.microsoft.com/office/drawing/2014/main" id="{20EC3D65-2A2D-4985-A996-8D74F246A334}"/>
              </a:ext>
            </a:extLst>
          </p:cNvPr>
          <p:cNvSpPr/>
          <p:nvPr/>
        </p:nvSpPr>
        <p:spPr>
          <a:xfrm>
            <a:off x="9264352" y="1617120"/>
            <a:ext cx="1728192" cy="792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PL&lt; 2.0</a:t>
            </a:r>
            <a:endParaRPr lang="en-IN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BF2712E-CD3D-4627-B123-085CC35F1652}"/>
              </a:ext>
            </a:extLst>
          </p:cNvPr>
          <p:cNvSpPr/>
          <p:nvPr/>
        </p:nvSpPr>
        <p:spPr>
          <a:xfrm>
            <a:off x="10133334" y="3566356"/>
            <a:ext cx="1728192" cy="792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SL &lt; 1.5</a:t>
            </a:r>
            <a:endParaRPr lang="en-IN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589FB5E-FAD1-4A94-87A5-B57C2251C73F}"/>
              </a:ext>
            </a:extLst>
          </p:cNvPr>
          <p:cNvCxnSpPr>
            <a:cxnSpLocks/>
          </p:cNvCxnSpPr>
          <p:nvPr/>
        </p:nvCxnSpPr>
        <p:spPr>
          <a:xfrm flipH="1">
            <a:off x="9048328" y="2411887"/>
            <a:ext cx="432048" cy="10197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FE06976-DCFE-4308-BCE8-9EC6213803A9}"/>
              </a:ext>
            </a:extLst>
          </p:cNvPr>
          <p:cNvCxnSpPr>
            <a:cxnSpLocks/>
          </p:cNvCxnSpPr>
          <p:nvPr/>
        </p:nvCxnSpPr>
        <p:spPr>
          <a:xfrm>
            <a:off x="10776520" y="2356546"/>
            <a:ext cx="432048" cy="10319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C3716BE-5C26-416D-9F1D-1AB73002FCF3}"/>
              </a:ext>
            </a:extLst>
          </p:cNvPr>
          <p:cNvCxnSpPr>
            <a:cxnSpLocks/>
          </p:cNvCxnSpPr>
          <p:nvPr/>
        </p:nvCxnSpPr>
        <p:spPr>
          <a:xfrm flipH="1">
            <a:off x="10126116" y="4448793"/>
            <a:ext cx="432048" cy="10197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6D5A1A6-E9FF-47E0-8AF2-B655184CBA7C}"/>
              </a:ext>
            </a:extLst>
          </p:cNvPr>
          <p:cNvCxnSpPr>
            <a:cxnSpLocks/>
          </p:cNvCxnSpPr>
          <p:nvPr/>
        </p:nvCxnSpPr>
        <p:spPr>
          <a:xfrm>
            <a:off x="11429478" y="4442691"/>
            <a:ext cx="432048" cy="10319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D8CAC0A-18F2-446C-9414-F8C57745A1C5}"/>
              </a:ext>
            </a:extLst>
          </p:cNvPr>
          <p:cNvSpPr txBox="1"/>
          <p:nvPr/>
        </p:nvSpPr>
        <p:spPr>
          <a:xfrm>
            <a:off x="9694068" y="4646091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  <a:endParaRPr lang="en-IN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93ADF05-E6D3-4864-9E06-C5CF57FC4E20}"/>
              </a:ext>
            </a:extLst>
          </p:cNvPr>
          <p:cNvSpPr txBox="1"/>
          <p:nvPr/>
        </p:nvSpPr>
        <p:spPr>
          <a:xfrm>
            <a:off x="8768680" y="2704851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  <a:endParaRPr lang="en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6CFAD6-04CE-4E3C-B7D9-2E425B6BBE4A}"/>
              </a:ext>
            </a:extLst>
          </p:cNvPr>
          <p:cNvSpPr txBox="1"/>
          <p:nvPr/>
        </p:nvSpPr>
        <p:spPr>
          <a:xfrm>
            <a:off x="8400256" y="3539977"/>
            <a:ext cx="972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Setosa</a:t>
            </a:r>
            <a:endParaRPr lang="en-IN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570723-077E-48BD-947D-B44A96006B3F}"/>
              </a:ext>
            </a:extLst>
          </p:cNvPr>
          <p:cNvSpPr txBox="1"/>
          <p:nvPr/>
        </p:nvSpPr>
        <p:spPr>
          <a:xfrm>
            <a:off x="11086056" y="4682924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  <a:endParaRPr lang="en-IN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E6A6D26-D17C-4A39-A598-E7B97AC0B10B}"/>
              </a:ext>
            </a:extLst>
          </p:cNvPr>
          <p:cNvSpPr txBox="1"/>
          <p:nvPr/>
        </p:nvSpPr>
        <p:spPr>
          <a:xfrm>
            <a:off x="11257842" y="2840278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  <a:endParaRPr lang="en-IN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826A90-C25F-43CF-9D0D-1F271EC876BC}"/>
              </a:ext>
            </a:extLst>
          </p:cNvPr>
          <p:cNvSpPr txBox="1"/>
          <p:nvPr/>
        </p:nvSpPr>
        <p:spPr>
          <a:xfrm>
            <a:off x="9480376" y="5665883"/>
            <a:ext cx="1183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Versicolor</a:t>
            </a:r>
            <a:endParaRPr lang="en-IN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0AC280A-BC14-453E-A852-F557C30AAEE5}"/>
              </a:ext>
            </a:extLst>
          </p:cNvPr>
          <p:cNvSpPr txBox="1"/>
          <p:nvPr/>
        </p:nvSpPr>
        <p:spPr>
          <a:xfrm>
            <a:off x="10920536" y="5664391"/>
            <a:ext cx="1183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Virginica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7453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4DB749-2529-44CC-9A6D-6454D9BD1E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939"/>
          <a:stretch/>
        </p:blipFill>
        <p:spPr>
          <a:xfrm>
            <a:off x="539552" y="175329"/>
            <a:ext cx="11112896" cy="650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447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19BB-4018-418F-AE9A-A7FC80B79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944AE-5DE4-42F0-A499-CA160587B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Begin with your training dataset, which should have some feature variables and classification or regression output.</a:t>
            </a:r>
          </a:p>
          <a:p>
            <a:r>
              <a:rPr lang="en-US" dirty="0"/>
              <a:t>Determine the </a:t>
            </a:r>
            <a:r>
              <a:rPr lang="en-US" b="1" i="1" dirty="0"/>
              <a:t>best feature </a:t>
            </a:r>
            <a:r>
              <a:rPr lang="en-US" dirty="0"/>
              <a:t>in the data set to split the data on; more on how we define best feature later.</a:t>
            </a:r>
            <a:endParaRPr lang="en-IN" dirty="0"/>
          </a:p>
          <a:p>
            <a:r>
              <a:rPr lang="en-US" dirty="0"/>
              <a:t>Split the data into subsets that contain the correct values for this best feature. The splitting basically defines a node on the tree i.e. each node is a splitting point based on a certain feature from our data.</a:t>
            </a:r>
          </a:p>
          <a:p>
            <a:r>
              <a:rPr lang="en-US" dirty="0"/>
              <a:t>Recursively generate new tree nodes by using the subset of data created from step 3.</a:t>
            </a:r>
          </a:p>
        </p:txBody>
      </p:sp>
    </p:spTree>
    <p:extLst>
      <p:ext uri="{BB962C8B-B14F-4D97-AF65-F5344CB8AC3E}">
        <p14:creationId xmlns:p14="http://schemas.microsoft.com/office/powerpoint/2010/main" val="1311806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D10E5-31B2-485C-9D1D-496900E96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800C8-52E9-4C2F-ABEF-9CE30D709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Programmatically speaking, decision trees are nothing but a giant structure of nested if else conditions.</a:t>
            </a:r>
          </a:p>
          <a:p>
            <a:r>
              <a:rPr lang="en-US" dirty="0"/>
              <a:t>Mathematically speaking, decision trees use hyperplanes which run parallel to any one of the axed to cut your coordinate system into hyper cuboids.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283706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227</TotalTime>
  <Words>657</Words>
  <Application>Microsoft Office PowerPoint</Application>
  <PresentationFormat>Widescreen</PresentationFormat>
  <Paragraphs>273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Cambria Math</vt:lpstr>
      <vt:lpstr>Candara</vt:lpstr>
      <vt:lpstr>Consolas</vt:lpstr>
      <vt:lpstr>Tech Computer 16x9</vt:lpstr>
      <vt:lpstr>Decision Trees</vt:lpstr>
      <vt:lpstr>Example 1</vt:lpstr>
      <vt:lpstr>PowerPoint Presentation</vt:lpstr>
      <vt:lpstr>Example 2</vt:lpstr>
      <vt:lpstr>PowerPoint Presentation</vt:lpstr>
      <vt:lpstr>What if we have Numerical Data?</vt:lpstr>
      <vt:lpstr>PowerPoint Presentation</vt:lpstr>
      <vt:lpstr>Pseudo Code</vt:lpstr>
      <vt:lpstr>Conclusion</vt:lpstr>
      <vt:lpstr>PowerPoint Presentation</vt:lpstr>
      <vt:lpstr>Advantages and Disadvantages</vt:lpstr>
      <vt:lpstr>AKINATOR</vt:lpstr>
      <vt:lpstr>Entropy</vt:lpstr>
      <vt:lpstr>How to calculate Entropy?</vt:lpstr>
      <vt:lpstr>PowerPoint Presentation</vt:lpstr>
      <vt:lpstr>Observation</vt:lpstr>
      <vt:lpstr>PowerPoint Presentation</vt:lpstr>
      <vt:lpstr>Information Gain (IG)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Handling Numerical Data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 Trees</dc:title>
  <dc:creator>Shantanu Shubham</dc:creator>
  <cp:lastModifiedBy>Shantanu Shubham</cp:lastModifiedBy>
  <cp:revision>14</cp:revision>
  <dcterms:created xsi:type="dcterms:W3CDTF">2020-07-18T09:27:54Z</dcterms:created>
  <dcterms:modified xsi:type="dcterms:W3CDTF">2020-07-18T15:19:10Z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